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🚀 Mission 2: Build a Moving Model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Design • Build • Move • Test • Improve |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Option B: Build a Gear Model ⚙️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Use two or more gears.</a:t>
            </a:r>
          </a:p>
          <a:p>
            <a:pPr>
              <a:spcAft>
                <a:spcPts val="700"/>
              </a:spcAft>
              <a:defRPr sz="2200"/>
            </a:pPr>
            <a:r>
              <a:t>Make sure the gear teeth mesh correctly.</a:t>
            </a:r>
          </a:p>
          <a:p>
            <a:pPr>
              <a:spcAft>
                <a:spcPts val="700"/>
              </a:spcAft>
              <a:defRPr sz="2200"/>
            </a:pPr>
            <a:r>
              <a:t>Turn the driving gear and observe the driven gear.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Investigate:</a:t>
            </a:r>
          </a:p>
          <a:p>
            <a:pPr>
              <a:spcAft>
                <a:spcPts val="700"/>
              </a:spcAft>
              <a:defRPr sz="2200"/>
            </a:pPr>
            <a:r>
              <a:t>Does the direction change?</a:t>
            </a:r>
          </a:p>
          <a:p>
            <a:pPr>
              <a:spcAft>
                <a:spcPts val="700"/>
              </a:spcAft>
              <a:defRPr sz="2200"/>
            </a:pPr>
            <a:r>
              <a:t>Does the speed change?</a:t>
            </a:r>
          </a:p>
          <a:p>
            <a:pPr>
              <a:spcAft>
                <a:spcPts val="700"/>
              </a:spcAft>
              <a:defRPr sz="2200"/>
            </a:pPr>
            <a:r>
              <a:t>What happens when you use different-sized gears?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Option C: Build a Pulley Model 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Use a pulley wheel with a string or cord.</a:t>
            </a:r>
          </a:p>
          <a:p>
            <a:pPr>
              <a:spcAft>
                <a:spcPts val="700"/>
              </a:spcAft>
              <a:defRPr sz="2200"/>
            </a:pPr>
            <a:r>
              <a:t>Create a system that can lift or pull a small object.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Observe:</a:t>
            </a:r>
          </a:p>
          <a:p>
            <a:pPr>
              <a:spcAft>
                <a:spcPts val="700"/>
              </a:spcAft>
              <a:defRPr sz="2200"/>
            </a:pPr>
            <a:r>
              <a:t>Which direction does the load move?</a:t>
            </a:r>
          </a:p>
          <a:p>
            <a:pPr>
              <a:spcAft>
                <a:spcPts val="700"/>
              </a:spcAft>
              <a:defRPr sz="2200"/>
            </a:pPr>
            <a:r>
              <a:t>How does the pulley transfer the force?</a:t>
            </a:r>
          </a:p>
          <a:p>
            <a:pPr>
              <a:spcAft>
                <a:spcPts val="700"/>
              </a:spcAft>
              <a:defRPr sz="2200"/>
            </a:pPr>
            <a:r>
              <a:t>How can the design be made more stable?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Option D: Build a Lever or Linkage Model 🔗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Create a moving arm, lifting mechanism or connected linkage.</a:t>
            </a:r>
          </a:p>
          <a:p>
            <a:pPr>
              <a:spcAft>
                <a:spcPts val="700"/>
              </a:spcAft>
              <a:defRPr sz="2200"/>
            </a:pPr>
            <a:r>
              <a:t>Identify the pivot or fulcrum.</a:t>
            </a:r>
          </a:p>
          <a:p>
            <a:pPr>
              <a:spcAft>
                <a:spcPts val="700"/>
              </a:spcAft>
              <a:defRPr sz="2200"/>
            </a:pPr>
            <a:r>
              <a:t>Observe how movement at one point affects another point.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Try changing the length or position of the parts.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4: Build the Structure 🏗️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Build your model carefully according to your plan.</a:t>
            </a:r>
          </a:p>
          <a:p>
            <a:pPr>
              <a:spcAft>
                <a:spcPts val="700"/>
              </a:spcAft>
              <a:defRPr sz="2200"/>
            </a:pPr>
            <a:r>
              <a:t>Keep the structure stable.</a:t>
            </a:r>
          </a:p>
          <a:p>
            <a:pPr>
              <a:spcAft>
                <a:spcPts val="700"/>
              </a:spcAft>
              <a:defRPr sz="2200"/>
            </a:pPr>
            <a:r>
              <a:t>Ensure moving parts have enough space to move.</a:t>
            </a:r>
          </a:p>
          <a:p>
            <a:pPr>
              <a:spcAft>
                <a:spcPts val="700"/>
              </a:spcAft>
              <a:defRPr sz="2200"/>
            </a:pPr>
            <a:r>
              <a:t>Secure components properly.</a:t>
            </a:r>
          </a:p>
          <a:p>
            <a:pPr>
              <a:spcAft>
                <a:spcPts val="700"/>
              </a:spcAft>
              <a:defRPr sz="2200"/>
            </a:pPr>
            <a:r>
              <a:t>Do not force parts into place.</a:t>
            </a:r>
          </a:p>
          <a:p>
            <a:pPr>
              <a:spcAft>
                <a:spcPts val="700"/>
              </a:spcAft>
              <a:defRPr sz="2200"/>
            </a:pPr>
            <a:r>
              <a:t>Ask for assistance when using unfamiliar tools.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5: Add the 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Connect the mechanism to the moving part.</a:t>
            </a:r>
          </a:p>
          <a:p>
            <a:pPr>
              <a:spcAft>
                <a:spcPts val="700"/>
              </a:spcAft>
              <a:defRPr sz="2200"/>
            </a:pPr>
            <a:r>
              <a:t>If using a motor, check the connections before switching ON.</a:t>
            </a:r>
          </a:p>
          <a:p>
            <a:pPr>
              <a:spcAft>
                <a:spcPts val="700"/>
              </a:spcAft>
              <a:defRPr sz="2200"/>
            </a:pPr>
            <a:r>
              <a:t>If using manual motion, check that the mechanism moves smoothly.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Remember:</a:t>
            </a:r>
          </a:p>
          <a:p>
            <a:pPr>
              <a:spcAft>
                <a:spcPts val="700"/>
              </a:spcAft>
              <a:defRPr sz="2200"/>
            </a:pPr>
            <a:r>
              <a:t>Input of force or energy → Mechanism → Movement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6: Test Your Model 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Test one feature at a time.</a:t>
            </a:r>
          </a:p>
          <a:p>
            <a:pPr>
              <a:spcAft>
                <a:spcPts val="700"/>
              </a:spcAft>
              <a:defRPr sz="2200"/>
            </a:pPr>
            <a:r>
              <a:t>Does the model move?</a:t>
            </a:r>
          </a:p>
          <a:p>
            <a:pPr>
              <a:spcAft>
                <a:spcPts val="700"/>
              </a:spcAft>
              <a:defRPr sz="2200"/>
            </a:pPr>
            <a:r>
              <a:t>Does it move in the intended direction?</a:t>
            </a:r>
          </a:p>
          <a:p>
            <a:pPr>
              <a:spcAft>
                <a:spcPts val="700"/>
              </a:spcAft>
              <a:defRPr sz="2200"/>
            </a:pPr>
            <a:r>
              <a:t>Does anything rub, jam or fall off?</a:t>
            </a:r>
          </a:p>
          <a:p>
            <a:pPr>
              <a:spcAft>
                <a:spcPts val="700"/>
              </a:spcAft>
              <a:defRPr sz="2200"/>
            </a:pPr>
            <a:r>
              <a:t>Is the movement smooth?</a:t>
            </a:r>
          </a:p>
          <a:p>
            <a:pPr>
              <a:spcAft>
                <a:spcPts val="700"/>
              </a:spcAft>
              <a:defRPr sz="2200"/>
            </a:pPr>
            <a:r>
              <a:t>Is the model stable?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Testing Table 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Test 1: Does the mechanism move?  YES / NO</a:t>
            </a:r>
          </a:p>
          <a:p>
            <a:pPr>
              <a:spcAft>
                <a:spcPts val="700"/>
              </a:spcAft>
              <a:defRPr sz="2200"/>
            </a:pPr>
            <a:r>
              <a:t>Test 2: Is the model stable?  YES / NO</a:t>
            </a:r>
          </a:p>
          <a:p>
            <a:pPr>
              <a:spcAft>
                <a:spcPts val="700"/>
              </a:spcAft>
              <a:defRPr sz="2200"/>
            </a:pPr>
            <a:r>
              <a:t>Test 3: Does it move in the intended direction?  YES / NO</a:t>
            </a:r>
          </a:p>
          <a:p>
            <a:pPr>
              <a:spcAft>
                <a:spcPts val="700"/>
              </a:spcAft>
              <a:defRPr sz="2200"/>
            </a:pPr>
            <a:r>
              <a:t>Test 4: Are the parts securely connected?  YES / NO</a:t>
            </a:r>
          </a:p>
          <a:p>
            <a:pPr>
              <a:spcAft>
                <a:spcPts val="700"/>
              </a:spcAft>
              <a:defRPr sz="2200"/>
            </a:pPr>
            <a:r>
              <a:t>Test 5: Can the movement be repeated?  YES / NO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Record any problem you observe.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7: Improve Your Design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Engineers rarely create the perfect design on the first attempt.</a:t>
            </a:r>
          </a:p>
          <a:p>
            <a:pPr>
              <a:spcAft>
                <a:spcPts val="700"/>
              </a:spcAft>
              <a:defRPr sz="2200"/>
            </a:pPr>
            <a:r>
              <a:t>Identify one problem.</a:t>
            </a:r>
          </a:p>
          <a:p>
            <a:pPr>
              <a:spcAft>
                <a:spcPts val="700"/>
              </a:spcAft>
              <a:defRPr sz="2200"/>
            </a:pPr>
            <a:r>
              <a:t>Think of a possible solution.</a:t>
            </a:r>
          </a:p>
          <a:p>
            <a:pPr>
              <a:spcAft>
                <a:spcPts val="700"/>
              </a:spcAft>
              <a:defRPr sz="2200"/>
            </a:pPr>
            <a:r>
              <a:t>Modify the model.</a:t>
            </a:r>
          </a:p>
          <a:p>
            <a:pPr>
              <a:spcAft>
                <a:spcPts val="700"/>
              </a:spcAft>
              <a:defRPr sz="2200"/>
            </a:pPr>
            <a:r>
              <a:t>Test it again.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PROBLEM → IDEA → CHANGE → TEST →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Problems and Possible Fixes 🛠️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Wheels do not rotate → Check axle alignment.</a:t>
            </a:r>
          </a:p>
          <a:p>
            <a:pPr>
              <a:spcAft>
                <a:spcPts val="700"/>
              </a:spcAft>
              <a:defRPr sz="2200"/>
            </a:pPr>
            <a:r>
              <a:t>Model falls over → Make the base wider or lower.</a:t>
            </a:r>
          </a:p>
          <a:p>
            <a:pPr>
              <a:spcAft>
                <a:spcPts val="700"/>
              </a:spcAft>
              <a:defRPr sz="2200"/>
            </a:pPr>
            <a:r>
              <a:t>Gears do not turn → Check gear alignment and spacing.</a:t>
            </a:r>
          </a:p>
          <a:p>
            <a:pPr>
              <a:spcAft>
                <a:spcPts val="700"/>
              </a:spcAft>
              <a:defRPr sz="2200"/>
            </a:pPr>
            <a:r>
              <a:t>Parts come loose → Strengthen the connections.</a:t>
            </a:r>
          </a:p>
          <a:p>
            <a:pPr>
              <a:spcAft>
                <a:spcPts val="700"/>
              </a:spcAft>
              <a:defRPr sz="2200"/>
            </a:pPr>
            <a:r>
              <a:t>Movement is difficult → Reduce friction where possible.</a:t>
            </a:r>
          </a:p>
          <a:p>
            <a:pPr>
              <a:spcAft>
                <a:spcPts val="700"/>
              </a:spcAft>
              <a:defRPr sz="2200"/>
            </a:pPr>
            <a:r>
              <a:t>Motor does not run → Check power and connections with teacher guidance.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Challenge: Move It! 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Your moving model must complete a simple movement challenge.</a:t>
            </a:r>
          </a:p>
          <a:p>
            <a:pPr>
              <a:spcAft>
                <a:spcPts val="700"/>
              </a:spcAft>
              <a:defRPr sz="2200"/>
            </a:pPr>
            <a:r>
              <a:t>Examples:</a:t>
            </a:r>
          </a:p>
          <a:p>
            <a:pPr>
              <a:spcAft>
                <a:spcPts val="700"/>
              </a:spcAft>
              <a:defRPr sz="2200"/>
            </a:pPr>
            <a:r>
              <a:t>• Travel from a start line to a finish line.</a:t>
            </a:r>
          </a:p>
          <a:p>
            <a:pPr>
              <a:spcAft>
                <a:spcPts val="700"/>
              </a:spcAft>
              <a:defRPr sz="2200"/>
            </a:pPr>
            <a:r>
              <a:t>• Move forward in a straight line.</a:t>
            </a:r>
          </a:p>
          <a:p>
            <a:pPr>
              <a:spcAft>
                <a:spcPts val="700"/>
              </a:spcAft>
              <a:defRPr sz="2200"/>
            </a:pPr>
            <a:r>
              <a:t>• Lift a small object.</a:t>
            </a:r>
          </a:p>
          <a:p>
            <a:pPr>
              <a:spcAft>
                <a:spcPts val="700"/>
              </a:spcAft>
              <a:defRPr sz="2200"/>
            </a:pPr>
            <a:r>
              <a:t>• Turn a mechanism repeatedly.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Your teacher will define the mission area and success criteria.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Briefing 🛰️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Welcome, Young Engineers!</a:t>
            </a:r>
          </a:p>
          <a:p>
            <a:pPr>
              <a:spcAft>
                <a:spcPts val="700"/>
              </a:spcAft>
              <a:defRPr sz="2200"/>
            </a:pPr>
            <a:r>
              <a:t>Your mission is to design and build a model that can move.</a:t>
            </a:r>
          </a:p>
          <a:p>
            <a:pPr>
              <a:spcAft>
                <a:spcPts val="700"/>
              </a:spcAft>
              <a:defRPr sz="2200"/>
            </a:pPr>
            <a:r>
              <a:t>You will use mechanisms, structures and simple engineering ideas.</a:t>
            </a:r>
          </a:p>
          <a:p>
            <a:pPr>
              <a:spcAft>
                <a:spcPts val="700"/>
              </a:spcAft>
              <a:defRPr sz="2200"/>
            </a:pPr>
            <a:r>
              <a:t>The goal is not only to make it move—but to understand WHY and HOW it moves.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 Roles 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Designer — plans and sketches the model.</a:t>
            </a:r>
          </a:p>
          <a:p>
            <a:pPr>
              <a:spcAft>
                <a:spcPts val="700"/>
              </a:spcAft>
              <a:defRPr sz="2200"/>
            </a:pPr>
            <a:r>
              <a:t>Builder — assembles the structure.</a:t>
            </a:r>
          </a:p>
          <a:p>
            <a:pPr>
              <a:spcAft>
                <a:spcPts val="700"/>
              </a:spcAft>
              <a:defRPr sz="2200"/>
            </a:pPr>
            <a:r>
              <a:t>Mechanism Engineer — focuses on movement.</a:t>
            </a:r>
          </a:p>
          <a:p>
            <a:pPr>
              <a:spcAft>
                <a:spcPts val="700"/>
              </a:spcAft>
              <a:defRPr sz="2200"/>
            </a:pPr>
            <a:r>
              <a:t>Tester — observes and records results.</a:t>
            </a:r>
          </a:p>
          <a:p>
            <a:pPr>
              <a:spcAft>
                <a:spcPts val="700"/>
              </a:spcAft>
              <a:defRPr sz="2200"/>
            </a:pPr>
            <a:r>
              <a:t>Reporter — presents the team's findings.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Teams may rotate roles so everyone participates.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Safety Rules 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Follow your teacher's instructions.</a:t>
            </a:r>
          </a:p>
          <a:p>
            <a:pPr>
              <a:spcAft>
                <a:spcPts val="700"/>
              </a:spcAft>
              <a:defRPr sz="2200"/>
            </a:pPr>
            <a:r>
              <a:t>Use tools only for their intended purpose.</a:t>
            </a:r>
          </a:p>
          <a:p>
            <a:pPr>
              <a:spcAft>
                <a:spcPts val="700"/>
              </a:spcAft>
              <a:defRPr sz="2200"/>
            </a:pPr>
            <a:r>
              <a:t>Keep fingers away from moving mechanisms.</a:t>
            </a:r>
          </a:p>
          <a:p>
            <a:pPr>
              <a:spcAft>
                <a:spcPts val="700"/>
              </a:spcAft>
              <a:defRPr sz="2200"/>
            </a:pPr>
            <a:r>
              <a:t>Switch OFF electrical power before changing connections.</a:t>
            </a:r>
          </a:p>
          <a:p>
            <a:pPr>
              <a:spcAft>
                <a:spcPts val="700"/>
              </a:spcAft>
              <a:defRPr sz="2200"/>
            </a:pPr>
            <a:r>
              <a:t>Do not short-circuit batteries.</a:t>
            </a:r>
          </a:p>
          <a:p>
            <a:pPr>
              <a:spcAft>
                <a:spcPts val="700"/>
              </a:spcAft>
              <a:defRPr sz="2200"/>
            </a:pPr>
            <a:r>
              <a:t>Keep the workspace clean and organised.</a:t>
            </a:r>
          </a:p>
          <a:p>
            <a:pPr>
              <a:spcAft>
                <a:spcPts val="700"/>
              </a:spcAft>
              <a:defRPr sz="2200"/>
            </a:pPr>
            <a:r>
              <a:t>Report damaged components immediately.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Reflection 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Our model was designed to __________.</a:t>
            </a:r>
          </a:p>
          <a:p>
            <a:pPr>
              <a:spcAft>
                <a:spcPts val="700"/>
              </a:spcAft>
              <a:defRPr sz="2200"/>
            </a:pPr>
            <a:r>
              <a:t>The mechanism we used was __________.</a:t>
            </a:r>
          </a:p>
          <a:p>
            <a:pPr>
              <a:spcAft>
                <a:spcPts val="700"/>
              </a:spcAft>
              <a:defRPr sz="2200"/>
            </a:pPr>
            <a:r>
              <a:t>The biggest problem we faced was __________.</a:t>
            </a:r>
          </a:p>
          <a:p>
            <a:pPr>
              <a:spcAft>
                <a:spcPts val="700"/>
              </a:spcAft>
              <a:defRPr sz="2200"/>
            </a:pPr>
            <a:r>
              <a:t>We solved it by __________.</a:t>
            </a:r>
          </a:p>
          <a:p>
            <a:pPr>
              <a:spcAft>
                <a:spcPts val="700"/>
              </a:spcAft>
              <a:defRPr sz="2200"/>
            </a:pPr>
            <a:r>
              <a:t>Our model improved when we __________.</a:t>
            </a:r>
          </a:p>
          <a:p>
            <a:pPr>
              <a:spcAft>
                <a:spcPts val="700"/>
              </a:spcAft>
              <a:defRPr sz="2200"/>
            </a:pPr>
            <a:r>
              <a:t>If we had more time, we would __________.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Debriefing 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Present your model to the class.</a:t>
            </a:r>
          </a:p>
          <a:p>
            <a:pPr>
              <a:spcAft>
                <a:spcPts val="700"/>
              </a:spcAft>
              <a:defRPr sz="2200"/>
            </a:pPr>
            <a:r>
              <a:t>Explain:</a:t>
            </a:r>
          </a:p>
          <a:p>
            <a:pPr>
              <a:spcAft>
                <a:spcPts val="700"/>
              </a:spcAft>
              <a:defRPr sz="2200"/>
            </a:pPr>
            <a:r>
              <a:t>1. What does your model do?</a:t>
            </a:r>
          </a:p>
          <a:p>
            <a:pPr>
              <a:spcAft>
                <a:spcPts val="700"/>
              </a:spcAft>
              <a:defRPr sz="2200"/>
            </a:pPr>
            <a:r>
              <a:t>2. Which mechanism creates the movement?</a:t>
            </a:r>
          </a:p>
          <a:p>
            <a:pPr>
              <a:spcAft>
                <a:spcPts val="700"/>
              </a:spcAft>
              <a:defRPr sz="2200"/>
            </a:pPr>
            <a:r>
              <a:t>3. What problem did you encounter?</a:t>
            </a:r>
          </a:p>
          <a:p>
            <a:pPr>
              <a:spcAft>
                <a:spcPts val="700"/>
              </a:spcAft>
              <a:defRPr sz="2200"/>
            </a:pPr>
            <a:r>
              <a:t>4. How did you improve the design?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Show your model in action!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Success Criteria 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 can plan a moving model.</a:t>
            </a:r>
          </a:p>
          <a:p>
            <a:pPr>
              <a:spcAft>
                <a:spcPts val="700"/>
              </a:spcAft>
              <a:defRPr sz="2200"/>
            </a:pPr>
            <a:r>
              <a:t>I can identify and use a mechanism.</a:t>
            </a:r>
          </a:p>
          <a:p>
            <a:pPr>
              <a:spcAft>
                <a:spcPts val="700"/>
              </a:spcAft>
              <a:defRPr sz="2200"/>
            </a:pPr>
            <a:r>
              <a:t>I can build a stable structure.</a:t>
            </a:r>
          </a:p>
          <a:p>
            <a:pPr>
              <a:spcAft>
                <a:spcPts val="700"/>
              </a:spcAft>
              <a:defRPr sz="2200"/>
            </a:pPr>
            <a:r>
              <a:t>I can test how my model moves.</a:t>
            </a:r>
          </a:p>
          <a:p>
            <a:pPr>
              <a:spcAft>
                <a:spcPts val="700"/>
              </a:spcAft>
              <a:defRPr sz="2200"/>
            </a:pPr>
            <a:r>
              <a:t>I can identify a problem.</a:t>
            </a:r>
          </a:p>
          <a:p>
            <a:pPr>
              <a:spcAft>
                <a:spcPts val="700"/>
              </a:spcAft>
              <a:defRPr sz="2200"/>
            </a:pPr>
            <a:r>
              <a:t>I can improve my design.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Mission Status: BUILD COMPLETE! 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Complete! 🎉🤖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You designed.</a:t>
            </a:r>
          </a:p>
          <a:p>
            <a:pPr>
              <a:spcAft>
                <a:spcPts val="700"/>
              </a:spcAft>
              <a:defRPr sz="2600"/>
            </a:pPr>
            <a:r>
              <a:t>You built.</a:t>
            </a:r>
          </a:p>
          <a:p>
            <a:pPr>
              <a:spcAft>
                <a:spcPts val="700"/>
              </a:spcAft>
              <a:defRPr sz="2600"/>
            </a:pPr>
            <a:r>
              <a:t>You tested.</a:t>
            </a:r>
          </a:p>
          <a:p>
            <a:pPr>
              <a:spcAft>
                <a:spcPts val="700"/>
              </a:spcAft>
              <a:defRPr sz="2600"/>
            </a:pPr>
            <a:r>
              <a:t>You improved.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That is how engineers turn ideas into working systems! ⚙️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🚀 Next Mission: Make It Smart!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Objectives 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Design a simple moving model.</a:t>
            </a:r>
          </a:p>
          <a:p>
            <a:pPr>
              <a:spcAft>
                <a:spcPts val="700"/>
              </a:spcAft>
              <a:defRPr sz="2200"/>
            </a:pPr>
            <a:r>
              <a:t>Identify a suitable mechanism for movement.</a:t>
            </a:r>
          </a:p>
          <a:p>
            <a:pPr>
              <a:spcAft>
                <a:spcPts val="700"/>
              </a:spcAft>
              <a:defRPr sz="2200"/>
            </a:pPr>
            <a:r>
              <a:t>Build a stable structure or chassis.</a:t>
            </a:r>
          </a:p>
          <a:p>
            <a:pPr>
              <a:spcAft>
                <a:spcPts val="700"/>
              </a:spcAft>
              <a:defRPr sz="2200"/>
            </a:pPr>
            <a:r>
              <a:t>Use components safely.</a:t>
            </a:r>
          </a:p>
          <a:p>
            <a:pPr>
              <a:spcAft>
                <a:spcPts val="700"/>
              </a:spcAft>
              <a:defRPr sz="2200"/>
            </a:pPr>
            <a:r>
              <a:t>Test how the model moves.</a:t>
            </a:r>
          </a:p>
          <a:p>
            <a:pPr>
              <a:spcAft>
                <a:spcPts val="700"/>
              </a:spcAft>
              <a:defRPr sz="2200"/>
            </a:pPr>
            <a:r>
              <a:t>Identify problems and improve the design.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Engineering Design Process 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1. ASK — What problem are we solving?</a:t>
            </a:r>
          </a:p>
          <a:p>
            <a:pPr>
              <a:spcAft>
                <a:spcPts val="700"/>
              </a:spcAft>
              <a:defRPr sz="2200"/>
            </a:pPr>
            <a:r>
              <a:t>2. IMAGINE — What could our moving model look like?</a:t>
            </a:r>
          </a:p>
          <a:p>
            <a:pPr>
              <a:spcAft>
                <a:spcPts val="700"/>
              </a:spcAft>
              <a:defRPr sz="2200"/>
            </a:pPr>
            <a:r>
              <a:t>3. PLAN — What materials and mechanisms will we use?</a:t>
            </a:r>
          </a:p>
          <a:p>
            <a:pPr>
              <a:spcAft>
                <a:spcPts val="700"/>
              </a:spcAft>
              <a:defRPr sz="2200"/>
            </a:pPr>
            <a:r>
              <a:t>4. CREATE — Build the first model.</a:t>
            </a:r>
          </a:p>
          <a:p>
            <a:pPr>
              <a:spcAft>
                <a:spcPts val="700"/>
              </a:spcAft>
              <a:defRPr sz="2200"/>
            </a:pPr>
            <a:r>
              <a:t>5. TEST — Check whether it moves as expected.</a:t>
            </a:r>
          </a:p>
          <a:p>
            <a:pPr>
              <a:spcAft>
                <a:spcPts val="700"/>
              </a:spcAft>
              <a:defRPr sz="2200"/>
            </a:pPr>
            <a:r>
              <a:t>6. IMPROVE — Modify the design and test again.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Choose Your Moving Model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Your team may build one of these:</a:t>
            </a:r>
          </a:p>
          <a:p>
            <a:pPr>
              <a:spcAft>
                <a:spcPts val="700"/>
              </a:spcAft>
              <a:defRPr sz="2200"/>
            </a:pPr>
            <a:r>
              <a:t>• A wheeled vehicle</a:t>
            </a:r>
          </a:p>
          <a:p>
            <a:pPr>
              <a:spcAft>
                <a:spcPts val="700"/>
              </a:spcAft>
              <a:defRPr sz="2200"/>
            </a:pPr>
            <a:r>
              <a:t>• A simple robot car model</a:t>
            </a:r>
          </a:p>
          <a:p>
            <a:pPr>
              <a:spcAft>
                <a:spcPts val="700"/>
              </a:spcAft>
              <a:defRPr sz="2200"/>
            </a:pPr>
            <a:r>
              <a:t>• A gear-driven model</a:t>
            </a:r>
          </a:p>
          <a:p>
            <a:pPr>
              <a:spcAft>
                <a:spcPts val="700"/>
              </a:spcAft>
              <a:defRPr sz="2200"/>
            </a:pPr>
            <a:r>
              <a:t>• A pulley-based lifting model</a:t>
            </a:r>
          </a:p>
          <a:p>
            <a:pPr>
              <a:spcAft>
                <a:spcPts val="700"/>
              </a:spcAft>
              <a:defRPr sz="2200"/>
            </a:pPr>
            <a:r>
              <a:t>• A lever-operated model</a:t>
            </a:r>
          </a:p>
          <a:p>
            <a:pPr>
              <a:spcAft>
                <a:spcPts val="700"/>
              </a:spcAft>
              <a:defRPr sz="2200"/>
            </a:pPr>
            <a:r>
              <a:t>• A linkage-based moving model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Teacher Challenge: Design your own unique moving mechanism!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1: Define the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Before building, decide:</a:t>
            </a:r>
          </a:p>
          <a:p>
            <a:pPr>
              <a:spcAft>
                <a:spcPts val="700"/>
              </a:spcAft>
              <a:defRPr sz="2200"/>
            </a:pPr>
            <a:r>
              <a:t>What should move?</a:t>
            </a:r>
          </a:p>
          <a:p>
            <a:pPr>
              <a:spcAft>
                <a:spcPts val="700"/>
              </a:spcAft>
              <a:defRPr sz="2200"/>
            </a:pPr>
            <a:r>
              <a:t>In which direction should it move?</a:t>
            </a:r>
          </a:p>
          <a:p>
            <a:pPr>
              <a:spcAft>
                <a:spcPts val="700"/>
              </a:spcAft>
              <a:defRPr sz="2200"/>
            </a:pPr>
            <a:r>
              <a:t>How far or how fast should it move?</a:t>
            </a:r>
          </a:p>
          <a:p>
            <a:pPr>
              <a:spcAft>
                <a:spcPts val="700"/>
              </a:spcAft>
              <a:defRPr sz="2200"/>
            </a:pPr>
            <a:r>
              <a:t>What mechanism will create the movement?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Write your design goal in one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2: Plan Your Design ✏️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Draw a simple sketch of your model.</a:t>
            </a:r>
          </a:p>
          <a:p>
            <a:pPr>
              <a:spcAft>
                <a:spcPts val="700"/>
              </a:spcAft>
              <a:defRPr sz="2200"/>
            </a:pPr>
            <a:r>
              <a:t>Label the important parts.</a:t>
            </a:r>
          </a:p>
          <a:p>
            <a:pPr>
              <a:spcAft>
                <a:spcPts val="700"/>
              </a:spcAft>
              <a:defRPr sz="2200"/>
            </a:pPr>
            <a:r>
              <a:t>Identify:</a:t>
            </a:r>
          </a:p>
          <a:p>
            <a:pPr>
              <a:spcAft>
                <a:spcPts val="700"/>
              </a:spcAft>
              <a:defRPr sz="2200"/>
            </a:pPr>
            <a:r>
              <a:t>• Structure or chassis</a:t>
            </a:r>
          </a:p>
          <a:p>
            <a:pPr>
              <a:spcAft>
                <a:spcPts val="700"/>
              </a:spcAft>
              <a:defRPr sz="2200"/>
            </a:pPr>
            <a:r>
              <a:t>• Moving parts</a:t>
            </a:r>
          </a:p>
          <a:p>
            <a:pPr>
              <a:spcAft>
                <a:spcPts val="700"/>
              </a:spcAft>
              <a:defRPr sz="2200"/>
            </a:pPr>
            <a:r>
              <a:t>• Mechanism</a:t>
            </a:r>
          </a:p>
          <a:p>
            <a:pPr>
              <a:spcAft>
                <a:spcPts val="700"/>
              </a:spcAft>
              <a:defRPr sz="2200"/>
            </a:pPr>
            <a:r>
              <a:t>• Power source, if used</a:t>
            </a:r>
          </a:p>
          <a:p>
            <a:pPr>
              <a:spcAft>
                <a:spcPts val="700"/>
              </a:spcAft>
              <a:defRPr sz="2200"/>
            </a:pPr>
            <a:r>
              <a:t>• Wheels, axles, gears or other components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3: Select a Mechanism ⚙️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Wheels and Axles — for rolling movement.</a:t>
            </a:r>
          </a:p>
          <a:p>
            <a:pPr>
              <a:spcAft>
                <a:spcPts val="700"/>
              </a:spcAft>
              <a:defRPr sz="2200"/>
            </a:pPr>
            <a:r>
              <a:t>Gears — for transferring rotary motion.</a:t>
            </a:r>
          </a:p>
          <a:p>
            <a:pPr>
              <a:spcAft>
                <a:spcPts val="700"/>
              </a:spcAft>
              <a:defRPr sz="2200"/>
            </a:pPr>
            <a:r>
              <a:t>Pulleys — for lifting or pulling.</a:t>
            </a:r>
          </a:p>
          <a:p>
            <a:pPr>
              <a:spcAft>
                <a:spcPts val="700"/>
              </a:spcAft>
              <a:defRPr sz="2200"/>
            </a:pPr>
            <a:r>
              <a:t>Levers — for pushing, lifting or changing force.</a:t>
            </a:r>
          </a:p>
          <a:p>
            <a:pPr>
              <a:spcAft>
                <a:spcPts val="700"/>
              </a:spcAft>
              <a:defRPr sz="2200"/>
            </a:pPr>
            <a:r>
              <a:t>Linkages — for connected or repeating movement.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Choose the mechanism that best suits your design goal.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Option A: Build a Wheeled Model 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simple wheeled model needs:</a:t>
            </a:r>
          </a:p>
          <a:p>
            <a:pPr>
              <a:spcAft>
                <a:spcPts val="700"/>
              </a:spcAft>
              <a:defRPr sz="2200"/>
            </a:pPr>
            <a:r>
              <a:t>• A chassis</a:t>
            </a:r>
          </a:p>
          <a:p>
            <a:pPr>
              <a:spcAft>
                <a:spcPts val="700"/>
              </a:spcAft>
              <a:defRPr sz="2200"/>
            </a:pPr>
            <a:r>
              <a:t>• Wheels</a:t>
            </a:r>
          </a:p>
          <a:p>
            <a:pPr>
              <a:spcAft>
                <a:spcPts val="700"/>
              </a:spcAft>
              <a:defRPr sz="2200"/>
            </a:pPr>
            <a:r>
              <a:t>• Axles</a:t>
            </a:r>
          </a:p>
          <a:p>
            <a:pPr>
              <a:spcAft>
                <a:spcPts val="700"/>
              </a:spcAft>
              <a:defRPr sz="2200"/>
            </a:pPr>
            <a:r>
              <a:t>• A method to hold the wheels in position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Check:</a:t>
            </a:r>
          </a:p>
          <a:p>
            <a:pPr>
              <a:spcAft>
                <a:spcPts val="700"/>
              </a:spcAft>
              <a:defRPr sz="2200"/>
            </a:pPr>
            <a:r>
              <a:t>Are the wheels aligned?</a:t>
            </a:r>
          </a:p>
          <a:p>
            <a:pPr>
              <a:spcAft>
                <a:spcPts val="700"/>
              </a:spcAft>
              <a:defRPr sz="2200"/>
            </a:pPr>
            <a:r>
              <a:t>Can they rotate freely?</a:t>
            </a:r>
          </a:p>
          <a:p>
            <a:pPr>
              <a:spcAft>
                <a:spcPts val="700"/>
              </a:spcAft>
              <a:defRPr sz="2200"/>
            </a:pPr>
            <a:r>
              <a:t>Is the structure balanced?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