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⚡ Module 4: Electricity and Electronics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Understanding the Power Behind Robots and Electronic Circuits •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Switch: Controlling the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switch controls whether a circuit is open or closed.</a:t>
            </a:r>
          </a:p>
          <a:p>
            <a:pPr>
              <a:spcAft>
                <a:spcPts val="700"/>
              </a:spcAft>
              <a:defRPr sz="2200"/>
            </a:pPr>
            <a:r>
              <a:t>When a switch closes the circuit, current can flow.</a:t>
            </a:r>
          </a:p>
          <a:p>
            <a:pPr>
              <a:spcAft>
                <a:spcPts val="700"/>
              </a:spcAft>
              <a:defRPr sz="2200"/>
            </a:pPr>
            <a:r>
              <a:t>When a switch opens the circuit, current stops flowing.</a:t>
            </a:r>
          </a:p>
          <a:p>
            <a:pPr>
              <a:spcAft>
                <a:spcPts val="700"/>
              </a:spcAft>
              <a:defRPr sz="2200"/>
            </a:pPr>
            <a:r>
              <a:t>Switches are used to control lights, motors and other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Resistor: Controlling Current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resistor is an electronic component that resists or limits the flow of electric current.</a:t>
            </a:r>
          </a:p>
          <a:p>
            <a:pPr>
              <a:spcAft>
                <a:spcPts val="700"/>
              </a:spcAft>
              <a:defRPr sz="2200"/>
            </a:pPr>
            <a:r>
              <a:t>It helps protect sensitive components.</a:t>
            </a:r>
          </a:p>
          <a:p>
            <a:pPr>
              <a:spcAft>
                <a:spcPts val="700"/>
              </a:spcAft>
              <a:defRPr sz="2200"/>
            </a:pPr>
            <a:r>
              <a:t>A resistor is commonly used with an LED to limit excessive current.</a:t>
            </a:r>
          </a:p>
          <a:p>
            <a:pPr>
              <a:spcAft>
                <a:spcPts val="700"/>
              </a:spcAft>
              <a:defRPr sz="2200"/>
            </a:pPr>
            <a:r>
              <a:t>Different resistors have different resistance values.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Conductors and Insulators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Conductors allow electric current to flow easily.</a:t>
            </a:r>
          </a:p>
          <a:p>
            <a:pPr>
              <a:spcAft>
                <a:spcPts val="700"/>
              </a:spcAft>
              <a:defRPr sz="2200"/>
            </a:pPr>
            <a:r>
              <a:t>Examples: copper, aluminium and other suitable metals.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Insulators resist the flow of electric current.</a:t>
            </a:r>
          </a:p>
          <a:p>
            <a:pPr>
              <a:spcAft>
                <a:spcPts val="700"/>
              </a:spcAft>
              <a:defRPr sz="2200"/>
            </a:pPr>
            <a:r>
              <a:t>Examples: plastic, rubber, glass and dry wood.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Wires often have a conducting metal core covered by insulating material.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Series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In a series circuit, components are connected one after another in a single path.</a:t>
            </a:r>
          </a:p>
          <a:p>
            <a:pPr>
              <a:spcAft>
                <a:spcPts val="700"/>
              </a:spcAft>
              <a:defRPr sz="2200"/>
            </a:pPr>
            <a:r>
              <a:t>The same circuit path passes through each component.</a:t>
            </a:r>
          </a:p>
          <a:p>
            <a:pPr>
              <a:spcAft>
                <a:spcPts val="700"/>
              </a:spcAft>
              <a:defRPr sz="2200"/>
            </a:pPr>
            <a:r>
              <a:t>If the path is broken, the circuit stops working.</a:t>
            </a:r>
          </a:p>
          <a:p>
            <a:pPr>
              <a:spcAft>
                <a:spcPts val="700"/>
              </a:spcAft>
              <a:defRPr sz="2200"/>
            </a:pPr>
            <a:r>
              <a:t>Series circuits are useful for understanding basic circuit connections.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Parallel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In a parallel circuit, components are connected through separate branches.</a:t>
            </a:r>
          </a:p>
          <a:p>
            <a:pPr>
              <a:spcAft>
                <a:spcPts val="700"/>
              </a:spcAft>
              <a:defRPr sz="2200"/>
            </a:pPr>
            <a:r>
              <a:t>Current has more than one possible path.</a:t>
            </a:r>
          </a:p>
          <a:p>
            <a:pPr>
              <a:spcAft>
                <a:spcPts val="700"/>
              </a:spcAft>
              <a:defRPr sz="2200"/>
            </a:pPr>
            <a:r>
              <a:t>One branch may continue working even if another branch is interrupted.</a:t>
            </a:r>
          </a:p>
          <a:p>
            <a:pPr>
              <a:spcAft>
                <a:spcPts val="700"/>
              </a:spcAft>
              <a:defRPr sz="2200"/>
            </a:pPr>
            <a:r>
              <a:t>Parallel circuits are commonly used in many practical electrical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Series vs Parallel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Series: One main path for current.</a:t>
            </a:r>
          </a:p>
          <a:p>
            <a:pPr>
              <a:spcAft>
                <a:spcPts val="700"/>
              </a:spcAft>
              <a:defRPr sz="2200"/>
            </a:pPr>
            <a:r>
              <a:t>Parallel: More than one branch or path.</a:t>
            </a:r>
          </a:p>
          <a:p>
            <a:pPr>
              <a:spcAft>
                <a:spcPts val="700"/>
              </a:spcAft>
              <a:defRPr sz="2200"/>
            </a:pPr>
            <a:r>
              <a:t>Series: A break in the main path can stop the whole circuit.</a:t>
            </a:r>
          </a:p>
          <a:p>
            <a:pPr>
              <a:spcAft>
                <a:spcPts val="700"/>
              </a:spcAft>
              <a:defRPr sz="2200"/>
            </a:pPr>
            <a:r>
              <a:t>Parallel: Different branches can operate independently in some cases.</a:t>
            </a:r>
          </a:p>
          <a:p>
            <a:pPr>
              <a:spcAft>
                <a:spcPts val="700"/>
              </a:spcAft>
              <a:defRPr sz="2200"/>
            </a:pPr>
            <a:r>
              <a:t>The correct circuit design depends on the purpose of the project.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Electronics in Robotics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Sensors provide INPUT.</a:t>
            </a:r>
          </a:p>
          <a:p>
            <a:pPr>
              <a:spcAft>
                <a:spcPts val="700"/>
              </a:spcAft>
              <a:defRPr sz="2200"/>
            </a:pPr>
            <a:r>
              <a:t>The controller PROCESSES information.</a:t>
            </a:r>
          </a:p>
          <a:p>
            <a:pPr>
              <a:spcAft>
                <a:spcPts val="700"/>
              </a:spcAft>
              <a:defRPr sz="2200"/>
            </a:pPr>
            <a:r>
              <a:t>Electronic outputs and actuators produce ACTION.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Sensor → Arduino/Controller → LED, Buzzer or Motor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Build a Simple LED Circuit!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Materials: Battery, LED, resistor, wires and breadboard.</a:t>
            </a:r>
          </a:p>
          <a:p>
            <a:pPr>
              <a:spcAft>
                <a:spcPts val="700"/>
              </a:spcAft>
              <a:defRPr sz="2200"/>
            </a:pPr>
            <a:r>
              <a:t>Step 1: Identify the terminals and polarity of the components.</a:t>
            </a:r>
          </a:p>
          <a:p>
            <a:pPr>
              <a:spcAft>
                <a:spcPts val="700"/>
              </a:spcAft>
              <a:defRPr sz="2200"/>
            </a:pPr>
            <a:r>
              <a:t>Step 2: Connect the circuit carefully.</a:t>
            </a:r>
          </a:p>
          <a:p>
            <a:pPr>
              <a:spcAft>
                <a:spcPts val="700"/>
              </a:spcAft>
              <a:defRPr sz="2200"/>
            </a:pPr>
            <a:r>
              <a:t>Step 3: Ask the teacher to check the connections.</a:t>
            </a:r>
          </a:p>
          <a:p>
            <a:pPr>
              <a:spcAft>
                <a:spcPts val="700"/>
              </a:spcAft>
              <a:defRPr sz="2200"/>
            </a:pPr>
            <a:r>
              <a:t>Step 4: Switch ON the power and observe the LED.</a:t>
            </a:r>
          </a:p>
          <a:p>
            <a:pPr>
              <a:spcAft>
                <a:spcPts val="700"/>
              </a:spcAft>
              <a:defRPr sz="2200"/>
            </a:pPr>
            <a:r>
              <a:t>Step 5: Switch OFF the power before changing any connection.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Electrical and Electronic Safety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the power sources approved for the activity.</a:t>
            </a:r>
          </a:p>
          <a:p>
            <a:pPr>
              <a:spcAft>
                <a:spcPts val="700"/>
              </a:spcAft>
              <a:defRPr sz="2200"/>
            </a:pPr>
            <a:r>
              <a:t>Switch OFF power before changing circuit connections.</a:t>
            </a:r>
          </a:p>
          <a:p>
            <a:pPr>
              <a:spcAft>
                <a:spcPts val="700"/>
              </a:spcAft>
              <a:defRPr sz="2200"/>
            </a:pPr>
            <a:r>
              <a:t>Never create a direct short circuit across a battery.</a:t>
            </a:r>
          </a:p>
          <a:p>
            <a:pPr>
              <a:spcAft>
                <a:spcPts val="700"/>
              </a:spcAft>
              <a:defRPr sz="2200"/>
            </a:pPr>
            <a:r>
              <a:t>Keep liquids away from electronic equipment.</a:t>
            </a:r>
          </a:p>
          <a:p>
            <a:pPr>
              <a:spcAft>
                <a:spcPts val="700"/>
              </a:spcAft>
              <a:defRPr sz="2200"/>
            </a:pPr>
            <a:r>
              <a:t>Handle components and tools carefully.</a:t>
            </a:r>
          </a:p>
          <a:p>
            <a:pPr>
              <a:spcAft>
                <a:spcPts val="700"/>
              </a:spcAft>
              <a:defRPr sz="2200"/>
            </a:pPr>
            <a:r>
              <a:t>Do not touch exposed mains electricity.</a:t>
            </a:r>
          </a:p>
          <a:p>
            <a:pPr>
              <a:spcAft>
                <a:spcPts val="700"/>
              </a:spcAft>
              <a:defRPr sz="2200"/>
            </a:pPr>
            <a:r>
              <a:t>Ask the teacher for help if a component becomes hot or behaves unexpectedly.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⚡ Electricity provides energy for circuits and machines.</a:t>
            </a:r>
          </a:p>
          <a:p>
            <a:pPr>
              <a:spcAft>
                <a:spcPts val="700"/>
              </a:spcAft>
              <a:defRPr sz="2200"/>
            </a:pPr>
            <a:r>
              <a:t>🔌 Electronics uses components to control electrical signals and current.</a:t>
            </a:r>
          </a:p>
          <a:p>
            <a:pPr>
              <a:spcAft>
                <a:spcPts val="700"/>
              </a:spcAft>
              <a:defRPr sz="2200"/>
            </a:pPr>
            <a:r>
              <a:t>🔋 Batteries provide electrical energy.</a:t>
            </a:r>
          </a:p>
          <a:p>
            <a:pPr>
              <a:spcAft>
                <a:spcPts val="700"/>
              </a:spcAft>
              <a:defRPr sz="2200"/>
            </a:pPr>
            <a:r>
              <a:t>💡 LEDs are electronic light outputs.</a:t>
            </a:r>
          </a:p>
          <a:p>
            <a:pPr>
              <a:spcAft>
                <a:spcPts val="700"/>
              </a:spcAft>
              <a:defRPr sz="2200"/>
            </a:pPr>
            <a:r>
              <a:t>🎚️ Switches open and close circuits.</a:t>
            </a:r>
          </a:p>
          <a:p>
            <a:pPr>
              <a:spcAft>
                <a:spcPts val="700"/>
              </a:spcAft>
              <a:defRPr sz="2200"/>
            </a:pPr>
            <a:r>
              <a:t>🛡️ Resistors help limit current.</a:t>
            </a:r>
          </a:p>
          <a:p>
            <a:pPr>
              <a:spcAft>
                <a:spcPts val="700"/>
              </a:spcAft>
              <a:defRPr sz="2200"/>
            </a:pPr>
            <a:r>
              <a:t>🔗 Circuits may be connected in series or parallel.</a:t>
            </a:r>
          </a:p>
          <a:p>
            <a:pPr>
              <a:spcAft>
                <a:spcPts val="700"/>
              </a:spcAft>
              <a:defRPr sz="2200"/>
            </a:pPr>
            <a:r>
              <a:t>🤖 Electronics helps robots sense, process and act.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the meaning of electricity and electronics.</a:t>
            </a:r>
          </a:p>
          <a:p>
            <a:pPr>
              <a:spcAft>
                <a:spcPts val="700"/>
              </a:spcAft>
              <a:defRPr sz="2200"/>
            </a:pPr>
            <a:r>
              <a:t>Identify the basic parts of an electric circuit.</a:t>
            </a:r>
          </a:p>
          <a:p>
            <a:pPr>
              <a:spcAft>
                <a:spcPts val="700"/>
              </a:spcAft>
              <a:defRPr sz="2200"/>
            </a:pPr>
            <a:r>
              <a:t>Differentiate between conductors and insulators.</a:t>
            </a:r>
          </a:p>
          <a:p>
            <a:pPr>
              <a:spcAft>
                <a:spcPts val="700"/>
              </a:spcAft>
              <a:defRPr sz="2200"/>
            </a:pPr>
            <a:r>
              <a:t>Understand the role of batteries, LEDs, switches and resistors.</a:t>
            </a:r>
          </a:p>
          <a:p>
            <a:pPr>
              <a:spcAft>
                <a:spcPts val="700"/>
              </a:spcAft>
              <a:defRPr sz="2200"/>
            </a:pPr>
            <a:r>
              <a:t>Differentiate between series and parallel circuits.</a:t>
            </a:r>
          </a:p>
          <a:p>
            <a:pPr>
              <a:spcAft>
                <a:spcPts val="700"/>
              </a:spcAft>
              <a:defRPr sz="2200"/>
            </a:pPr>
            <a:r>
              <a:t>Follow basic electrical and electronic safety rules.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What is an electric circuit?</a:t>
            </a:r>
          </a:p>
          <a:p>
            <a:pPr>
              <a:spcAft>
                <a:spcPts val="700"/>
              </a:spcAft>
              <a:defRPr sz="2200"/>
            </a:pPr>
            <a:r>
              <a:t>2. What is the difference between electricity and electronics?</a:t>
            </a:r>
          </a:p>
          <a:p>
            <a:pPr>
              <a:spcAft>
                <a:spcPts val="700"/>
              </a:spcAft>
              <a:defRPr sz="2200"/>
            </a:pPr>
            <a:r>
              <a:t>3. What is the function of a battery?</a:t>
            </a:r>
          </a:p>
          <a:p>
            <a:pPr>
              <a:spcAft>
                <a:spcPts val="700"/>
              </a:spcAft>
              <a:defRPr sz="2200"/>
            </a:pPr>
            <a:r>
              <a:t>4. What does LED stand for?</a:t>
            </a:r>
          </a:p>
          <a:p>
            <a:pPr>
              <a:spcAft>
                <a:spcPts val="700"/>
              </a:spcAft>
              <a:defRPr sz="2200"/>
            </a:pPr>
            <a:r>
              <a:t>5. Why is a resistor used with an LED?</a:t>
            </a:r>
          </a:p>
          <a:p>
            <a:pPr>
              <a:spcAft>
                <a:spcPts val="700"/>
              </a:spcAft>
              <a:defRPr sz="2200"/>
            </a:pPr>
            <a:r>
              <a:t>6. State one difference between a series and parallel circuit.</a:t>
            </a:r>
          </a:p>
          <a:p>
            <a:pPr>
              <a:spcAft>
                <a:spcPts val="700"/>
              </a:spcAft>
              <a:defRPr sz="2200"/>
            </a:pPr>
            <a:r>
              <a:t>7. Name two electrical safety rules.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⚡🤖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Electricity gives robots energy.</a:t>
            </a:r>
          </a:p>
          <a:p>
            <a:pPr>
              <a:spcAft>
                <a:spcPts val="700"/>
              </a:spcAft>
              <a:defRPr sz="2600"/>
            </a:pPr>
            <a:r>
              <a:t>Electronics helps robots control that energy!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Module: Sensors and Smart Robots 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Electricity? 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Electricity is a form of energy associated with electric charges.</a:t>
            </a:r>
          </a:p>
          <a:p>
            <a:pPr>
              <a:spcAft>
                <a:spcPts val="700"/>
              </a:spcAft>
              <a:defRPr sz="2200"/>
            </a:pPr>
            <a:r>
              <a:t>Electric current is the flow of electric charge through a suitable path.</a:t>
            </a:r>
          </a:p>
          <a:p>
            <a:pPr>
              <a:spcAft>
                <a:spcPts val="700"/>
              </a:spcAft>
              <a:defRPr sz="2200"/>
            </a:pPr>
            <a:r>
              <a:t>Electricity can power lights, motors, computers and robots.</a:t>
            </a:r>
          </a:p>
          <a:p>
            <a:pPr>
              <a:spcAft>
                <a:spcPts val="700"/>
              </a:spcAft>
              <a:defRPr sz="2200"/>
            </a:pPr>
            <a:r>
              <a:t>A complete path for electric current is called an electric circuit.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Electronics?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Electronics is the study and use of devices that control the flow of electric current.</a:t>
            </a:r>
          </a:p>
          <a:p>
            <a:pPr>
              <a:spcAft>
                <a:spcPts val="700"/>
              </a:spcAft>
              <a:defRPr sz="2200"/>
            </a:pPr>
            <a:r>
              <a:t>Electronic components can perform useful functions in a circuit.</a:t>
            </a:r>
          </a:p>
          <a:p>
            <a:pPr>
              <a:spcAft>
                <a:spcPts val="700"/>
              </a:spcAft>
              <a:defRPr sz="2200"/>
            </a:pPr>
            <a:r>
              <a:t>Electronics is used in robots, computers, mobile phones and smart devices.</a:t>
            </a:r>
          </a:p>
          <a:p>
            <a:pPr>
              <a:spcAft>
                <a:spcPts val="700"/>
              </a:spcAft>
              <a:defRPr sz="2200"/>
            </a:pPr>
            <a:r>
              <a:t>Robots use electronic circuits to sense, process and act.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Electric Circuit?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An electric circuit is a complete closed path through which electric current can flow.</a:t>
            </a:r>
          </a:p>
          <a:p>
            <a:pPr>
              <a:spcAft>
                <a:spcPts val="700"/>
              </a:spcAft>
              <a:defRPr sz="2200"/>
            </a:pPr>
            <a:r>
              <a:t>A simple circuit usually contains:</a:t>
            </a:r>
          </a:p>
          <a:p>
            <a:pPr>
              <a:spcAft>
                <a:spcPts val="700"/>
              </a:spcAft>
              <a:defRPr sz="2200"/>
            </a:pPr>
            <a:r>
              <a:t>• A power source</a:t>
            </a:r>
          </a:p>
          <a:p>
            <a:pPr>
              <a:spcAft>
                <a:spcPts val="700"/>
              </a:spcAft>
              <a:defRPr sz="2200"/>
            </a:pPr>
            <a:r>
              <a:t>• Connecting wires</a:t>
            </a:r>
          </a:p>
          <a:p>
            <a:pPr>
              <a:spcAft>
                <a:spcPts val="700"/>
              </a:spcAft>
              <a:defRPr sz="2200"/>
            </a:pPr>
            <a:r>
              <a:t>• A load or output device</a:t>
            </a:r>
          </a:p>
          <a:p>
            <a:pPr>
              <a:spcAft>
                <a:spcPts val="700"/>
              </a:spcAft>
              <a:defRPr sz="2200"/>
            </a:pPr>
            <a:r>
              <a:t>• Sometimes a switch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 and Closed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Closed Circuit — the path is complete, so current can flow.</a:t>
            </a:r>
          </a:p>
          <a:p>
            <a:pPr>
              <a:spcAft>
                <a:spcPts val="700"/>
              </a:spcAft>
              <a:defRPr sz="2200"/>
            </a:pPr>
            <a:r>
              <a:t>Open Circuit — the path is broken, so current cannot flow.</a:t>
            </a:r>
          </a:p>
          <a:p>
            <a:pPr>
              <a:spcAft>
                <a:spcPts val="700"/>
              </a:spcAft>
              <a:defRPr sz="2200"/>
            </a:pPr>
            <a:r>
              <a:t>A switch can open or close a circuit.</a:t>
            </a:r>
          </a:p>
          <a:p>
            <a:pPr>
              <a:spcAft>
                <a:spcPts val="700"/>
              </a:spcAft>
              <a:defRPr sz="2200"/>
            </a:pPr>
            <a:r>
              <a:t>Example: An LED can glow when its circuit is complete.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Battery: Source of Electrical Energy 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battery provides electrical energy to a circuit.</a:t>
            </a:r>
          </a:p>
          <a:p>
            <a:pPr>
              <a:spcAft>
                <a:spcPts val="700"/>
              </a:spcAft>
              <a:defRPr sz="2200"/>
            </a:pPr>
            <a:r>
              <a:t>It has positive (+) and negative (−) terminals.</a:t>
            </a:r>
          </a:p>
          <a:p>
            <a:pPr>
              <a:spcAft>
                <a:spcPts val="700"/>
              </a:spcAft>
              <a:defRPr sz="2200"/>
            </a:pPr>
            <a:r>
              <a:t>Correct polarity is important when connecting many electronic components.</a:t>
            </a:r>
          </a:p>
          <a:p>
            <a:pPr>
              <a:spcAft>
                <a:spcPts val="700"/>
              </a:spcAft>
              <a:defRPr sz="2200"/>
            </a:pPr>
            <a:r>
              <a:t>Robots may use individual cells, battery holders or rechargeable battery packs.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Connecting Wires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Wires provide a path for electric current.</a:t>
            </a:r>
          </a:p>
          <a:p>
            <a:pPr>
              <a:spcAft>
                <a:spcPts val="700"/>
              </a:spcAft>
              <a:defRPr sz="2200"/>
            </a:pPr>
            <a:r>
              <a:t>They connect different components of a circuit.</a:t>
            </a:r>
          </a:p>
          <a:p>
            <a:pPr>
              <a:spcAft>
                <a:spcPts val="700"/>
              </a:spcAft>
              <a:defRPr sz="2200"/>
            </a:pPr>
            <a:r>
              <a:t>The metal inside a wire is usually a good conductor.</a:t>
            </a:r>
          </a:p>
          <a:p>
            <a:pPr>
              <a:spcAft>
                <a:spcPts val="700"/>
              </a:spcAft>
              <a:defRPr sz="2200"/>
            </a:pPr>
            <a:r>
              <a:t>Damaged wires should not be used.</a:t>
            </a:r>
          </a:p>
          <a:p>
            <a:pPr>
              <a:spcAft>
                <a:spcPts val="700"/>
              </a:spcAft>
              <a:defRPr sz="2200"/>
            </a:pPr>
            <a:r>
              <a:t>Connections should be checked before switching ON power.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LED: A Light-Emitting Diode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LED stands for Light-Emitting Diode.</a:t>
            </a:r>
          </a:p>
          <a:p>
            <a:pPr>
              <a:spcAft>
                <a:spcPts val="700"/>
              </a:spcAft>
              <a:defRPr sz="2200"/>
            </a:pPr>
            <a:r>
              <a:t>An LED produces light when connected correctly in a circuit.</a:t>
            </a:r>
          </a:p>
          <a:p>
            <a:pPr>
              <a:spcAft>
                <a:spcPts val="700"/>
              </a:spcAft>
              <a:defRPr sz="2200"/>
            </a:pPr>
            <a:r>
              <a:t>An LED has polarity and must usually be connected in the correct direction.</a:t>
            </a:r>
          </a:p>
          <a:p>
            <a:pPr>
              <a:spcAft>
                <a:spcPts val="700"/>
              </a:spcAft>
              <a:defRPr sz="2200"/>
            </a:pPr>
            <a:r>
              <a:t>LEDs are commonly used as indicators and outputs in robotics projects.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